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74" r:id="rId3"/>
    <p:sldId id="259" r:id="rId4"/>
    <p:sldId id="260" r:id="rId5"/>
    <p:sldId id="256" r:id="rId6"/>
    <p:sldId id="261" r:id="rId7"/>
    <p:sldId id="262" r:id="rId8"/>
    <p:sldId id="264" r:id="rId9"/>
    <p:sldId id="267" r:id="rId10"/>
    <p:sldId id="268" r:id="rId11"/>
    <p:sldId id="275" r:id="rId12"/>
    <p:sldId id="265" r:id="rId13"/>
    <p:sldId id="278" r:id="rId14"/>
    <p:sldId id="280" r:id="rId15"/>
    <p:sldId id="266" r:id="rId16"/>
    <p:sldId id="270" r:id="rId17"/>
    <p:sldId id="269" r:id="rId18"/>
    <p:sldId id="277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593"/>
  </p:normalViewPr>
  <p:slideViewPr>
    <p:cSldViewPr snapToGrid="0" snapToObjects="1">
      <p:cViewPr varScale="1">
        <p:scale>
          <a:sx n="95" d="100"/>
          <a:sy n="95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34AB9-A169-734C-8516-9AEDE9A4AF78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8E310-99A9-8647-B62E-B834FFABE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Mizer group</a:t>
            </a:r>
            <a:endParaRPr lang="en-US" dirty="0"/>
          </a:p>
          <a:p>
            <a:r>
              <a:rPr lang="en-US"/>
              <a:t>Githib </a:t>
            </a:r>
            <a:r>
              <a:rPr lang="en-US" dirty="0"/>
              <a:t>– follow</a:t>
            </a:r>
          </a:p>
          <a:p>
            <a:r>
              <a:rPr lang="en-US" dirty="0"/>
              <a:t>Emails, phone</a:t>
            </a:r>
            <a:r>
              <a:rPr lang="en-US"/>
              <a:t>, home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8E310-99A9-8647-B62E-B834FFABE6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3 different assumptions varied:</a:t>
            </a:r>
          </a:p>
          <a:p>
            <a:endParaRPr lang="en-US" baseline="0" dirty="0"/>
          </a:p>
          <a:p>
            <a:r>
              <a:rPr lang="en-US" baseline="0" dirty="0" err="1"/>
              <a:t>Dynamcial</a:t>
            </a:r>
            <a:r>
              <a:rPr lang="en-US" baseline="0" dirty="0"/>
              <a:t> growth &amp; predation </a:t>
            </a:r>
            <a:r>
              <a:rPr lang="en-US" baseline="0" dirty="0" err="1"/>
              <a:t>mortalty</a:t>
            </a:r>
            <a:r>
              <a:rPr lang="en-US" baseline="0" dirty="0"/>
              <a:t> ( full feedback)</a:t>
            </a:r>
          </a:p>
          <a:p>
            <a:endParaRPr lang="en-US" baseline="0" dirty="0"/>
          </a:p>
          <a:p>
            <a:r>
              <a:rPr lang="en-US" baseline="0" dirty="0"/>
              <a:t>Fixed </a:t>
            </a:r>
            <a:r>
              <a:rPr lang="en-US" baseline="0" dirty="0" err="1"/>
              <a:t>empricial</a:t>
            </a:r>
            <a:r>
              <a:rPr lang="en-US" baseline="0" dirty="0"/>
              <a:t> ( von </a:t>
            </a:r>
            <a:r>
              <a:rPr lang="en-US" baseline="0" dirty="0" err="1"/>
              <a:t>Bertalanffy</a:t>
            </a:r>
            <a:r>
              <a:rPr lang="en-US" baseline="0" dirty="0"/>
              <a:t> growth) ( fixed growth, but dynamic predation mortality)</a:t>
            </a:r>
          </a:p>
          <a:p>
            <a:endParaRPr lang="en-US" baseline="0" dirty="0"/>
          </a:p>
          <a:p>
            <a:r>
              <a:rPr lang="en-US" baseline="0" dirty="0"/>
              <a:t>3. Fixed growth and </a:t>
            </a:r>
            <a:r>
              <a:rPr lang="en-US" baseline="0" dirty="0" err="1"/>
              <a:t>predataion</a:t>
            </a:r>
            <a:r>
              <a:rPr lang="en-US" baseline="0" dirty="0"/>
              <a:t> mortality</a:t>
            </a:r>
          </a:p>
          <a:p>
            <a:endParaRPr lang="en-US" baseline="0" dirty="0"/>
          </a:p>
          <a:p>
            <a:r>
              <a:rPr lang="en-US" baseline="0" dirty="0"/>
              <a:t>All models fit on time-averaged Biomass and Landings form stock assessments ( input : Fishing </a:t>
            </a:r>
            <a:r>
              <a:rPr lang="en-US" baseline="0" dirty="0" err="1"/>
              <a:t>mortalty</a:t>
            </a:r>
            <a:r>
              <a:rPr lang="en-US" baseline="0" dirty="0"/>
              <a:t> rates</a:t>
            </a:r>
          </a:p>
          <a:p>
            <a:endParaRPr lang="en-US" baseline="0" dirty="0"/>
          </a:p>
          <a:p>
            <a:r>
              <a:rPr lang="en-US" baseline="0" dirty="0"/>
              <a:t>Cross-validated independently against survey size distributions ( shown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082D8-634B-C14F-869C-5E00C6668A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4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Evaluate</a:t>
            </a:r>
            <a:r>
              <a:rPr lang="en-US" baseline="0" dirty="0"/>
              <a:t> risk</a:t>
            </a:r>
          </a:p>
          <a:p>
            <a:endParaRPr lang="en-US" baseline="0" dirty="0"/>
          </a:p>
          <a:p>
            <a:r>
              <a:rPr lang="en-US" baseline="0" dirty="0"/>
              <a:t>Probability of </a:t>
            </a:r>
            <a:r>
              <a:rPr lang="en-US" baseline="0" dirty="0" err="1"/>
              <a:t>reachings</a:t>
            </a:r>
            <a:r>
              <a:rPr lang="en-US" baseline="0" dirty="0"/>
              <a:t> targets that are closer to unexploited baselines under 2 scenarios</a:t>
            </a:r>
          </a:p>
          <a:p>
            <a:endParaRPr lang="en-US" baseline="0" dirty="0"/>
          </a:p>
          <a:p>
            <a:r>
              <a:rPr lang="en-US" baseline="0" dirty="0"/>
              <a:t>Status quo</a:t>
            </a:r>
          </a:p>
          <a:p>
            <a:endParaRPr lang="en-US" baseline="0" dirty="0"/>
          </a:p>
          <a:p>
            <a:r>
              <a:rPr lang="en-US" baseline="0" dirty="0"/>
              <a:t>If single  species </a:t>
            </a:r>
            <a:r>
              <a:rPr lang="en-US" baseline="0" dirty="0" err="1"/>
              <a:t>Fmsy</a:t>
            </a:r>
            <a:r>
              <a:rPr lang="en-US" baseline="0" dirty="0"/>
              <a:t> are </a:t>
            </a:r>
            <a:r>
              <a:rPr lang="en-US" baseline="0" dirty="0" err="1"/>
              <a:t>simulataneously</a:t>
            </a:r>
            <a:r>
              <a:rPr lang="en-US" baseline="0" dirty="0"/>
              <a:t> achieved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Probabilties</a:t>
            </a:r>
            <a:r>
              <a:rPr lang="en-US" baseline="0" dirty="0"/>
              <a:t> are for specific targets being achieved  for “no stocks collapsed”  (top left),  “large fish indicator” at or above proposed target</a:t>
            </a:r>
          </a:p>
          <a:p>
            <a:endParaRPr lang="en-US" baseline="0" dirty="0"/>
          </a:p>
          <a:p>
            <a:r>
              <a:rPr lang="en-US" baseline="0" dirty="0"/>
              <a:t>And bottom is relative yield</a:t>
            </a:r>
          </a:p>
          <a:p>
            <a:endParaRPr lang="en-US" baseline="0" dirty="0"/>
          </a:p>
          <a:p>
            <a:r>
              <a:rPr lang="en-US" dirty="0"/>
              <a:t>The reason why the single-species model variant (red) fails top two is associated with high unexploited baselines for the size spectrum – it is not constrained</a:t>
            </a:r>
            <a:r>
              <a:rPr lang="en-US" baseline="0" dirty="0"/>
              <a:t> by </a:t>
            </a:r>
            <a:r>
              <a:rPr lang="en-US" baseline="0" dirty="0" err="1"/>
              <a:t>prediation</a:t>
            </a:r>
            <a:r>
              <a:rPr lang="en-US" baseline="0" dirty="0"/>
              <a:t> mortality – and is actually </a:t>
            </a:r>
            <a:r>
              <a:rPr lang="en-US" baseline="0" dirty="0" err="1"/>
              <a:t>unrealsitic</a:t>
            </a:r>
            <a:endParaRPr lang="en-US" dirty="0"/>
          </a:p>
          <a:p>
            <a:endParaRPr lang="en-US" dirty="0"/>
          </a:p>
          <a:p>
            <a:r>
              <a:rPr lang="en-US" dirty="0"/>
              <a:t>Dynamic predation and growth constrain the structure of the community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082D8-634B-C14F-869C-5E00C6668A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4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8809-3E61-5B45-A22C-662D24C82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9F7F6-C1A6-D74B-A8C1-D98FE7608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0F36-649A-AB4B-86CC-8721BCA6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3FAB5-337F-4043-956B-CCBB8348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4056-3CF0-5D46-A1AC-F083FE0B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10EB-92DA-4244-B2FE-DDBF983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6D4B9-17E6-D940-B389-A4491B38B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3E7FC-3CF3-BA49-B527-DB08ADA0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997F-E751-7543-AF25-F3EB122D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F746-D03D-9D44-B1A4-6CECEFAB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1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FFFB6F-3DA1-C74A-A2B6-A22314FB8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53D15-2A43-8243-B61D-3E9F21642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1D1B-2328-8647-8F8A-9FBAC2F7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C8815-4FEA-C44C-9E4D-07B6B3CF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12C1-CD45-E548-84AE-3D502711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3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036-8D3A-6541-8756-50F1D542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3354A-454F-464F-98EE-11480EA41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08092-836C-8349-B663-1AEB4709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6CA7-33C5-2B4D-B68A-B7D39756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9E697-FCD3-4544-95ED-17BBC14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EAA2-4652-FB4C-B968-EC153FA4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CC534-EC6B-2844-ACDC-8B1225A8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3D52-8526-0A41-BF9C-B68D2EF9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C7EE-DF98-264C-A7E1-1AB749B5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18D6-CDFF-DF46-9DEF-B1A187E3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5E00-7752-124F-B915-6A320E7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2E26-95CB-994B-93EF-67D9B0A1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5D0FD-48B3-9646-8815-8A6D97545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489D4-F468-9B43-A4FC-0FB17499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07A2-5D9B-9748-B4C5-3E5BC98B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CA3B9-4C40-904F-9F56-082FC5E8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8A01-7EFF-944D-B04D-ECBC8791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89FFC-F977-1044-83B6-CD33ACD1D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4C77-7B92-2A44-81AF-72CAF945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B2D68-2AD8-CB4C-ADA4-5A6A7C83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26C7D-88F2-4B4B-B8BB-92DE1C0E2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B57A8-4E98-E242-979F-5B87E74A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0B9EC-9D1D-9C40-B9A3-A754A10C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5D1D5-C60C-2044-9D0D-FB17B45A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7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2AA8-024E-8F46-8618-97FFFEFC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24920-DFC1-824B-8103-0365B647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EB6C1-FACB-C14D-9F1B-65D02AA0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BA4F4-25C0-FC48-ABE2-98D6C267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B7322-22A2-254F-B1D1-1F20DA98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7A0BA-08F2-F04E-932F-DD7BEE81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01E82-257B-F844-B08F-EF5D1C69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4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8FFA-B296-D842-9858-D857F1E4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90CB-240B-8C4F-8FD7-AF3DECE4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E6AEC-34B2-694E-960F-F8323D779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F0B9B-0266-0647-8620-411C72F3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0A883-D4AF-DD45-A193-B1D90701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FF48-A740-5C48-AC91-2701E38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CEEE-921E-5645-887D-B407F59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BFD81-A7AC-5246-A972-3968DE789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9D132-FCA3-B040-A497-BDA182A5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E4F4C-F9EE-3F4C-9B28-9D3011BC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D22F7-6699-A249-9434-D85878E5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9539-F6CA-C84D-9564-4299DF27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1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B4D3F-BB0F-5441-8456-77B58464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097DB-CEB8-2341-89C4-036B2CB4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C60F-42CA-2841-A243-8D20AA499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1508-C9C4-0D43-8E20-61601F683D04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DF9F-A15A-FB48-A2D5-ABE0E28EA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51F0D-F0AA-3D46-A41D-59F031A28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7F12D-715D-B741-8123-4594FDED6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julia.blanchard@utas.edu.a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#!forum/size-spectrum-mode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DC56-BAAF-9D45-B5A5-CEE3A02D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98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/>
              <a:t>A hitchhiker’s guide to confronting multispecies size spectrum models with data </a:t>
            </a:r>
            <a:br>
              <a:rPr lang="en-US" sz="4200" b="1" dirty="0"/>
            </a:br>
            <a:br>
              <a:rPr lang="en-US" sz="4200" b="1" dirty="0"/>
            </a:br>
            <a:r>
              <a:rPr lang="en-US" sz="4200" b="1" dirty="0"/>
              <a:t>(10 Tips)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96AB2-C5FD-654C-9633-8C155BE310FD}"/>
              </a:ext>
            </a:extLst>
          </p:cNvPr>
          <p:cNvSpPr txBox="1"/>
          <p:nvPr/>
        </p:nvSpPr>
        <p:spPr>
          <a:xfrm>
            <a:off x="1674074" y="4570392"/>
            <a:ext cx="88438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Associate Professor Julia Blanchard</a:t>
            </a:r>
          </a:p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julia.blanchard@utas.edu.au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DBCF6-4BAA-1D40-A638-9A42883E4978}"/>
              </a:ext>
            </a:extLst>
          </p:cNvPr>
          <p:cNvGrpSpPr/>
          <p:nvPr/>
        </p:nvGrpSpPr>
        <p:grpSpPr>
          <a:xfrm>
            <a:off x="2436035" y="6018124"/>
            <a:ext cx="6658750" cy="839876"/>
            <a:chOff x="3184361" y="6018124"/>
            <a:chExt cx="6658750" cy="8398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5D166-68EA-2047-AA3F-3F3E8C375ABF}"/>
                </a:ext>
              </a:extLst>
            </p:cNvPr>
            <p:cNvGrpSpPr/>
            <p:nvPr/>
          </p:nvGrpSpPr>
          <p:grpSpPr>
            <a:xfrm>
              <a:off x="3184361" y="6018124"/>
              <a:ext cx="6658750" cy="839876"/>
              <a:chOff x="5247433" y="5365426"/>
              <a:chExt cx="6658750" cy="83987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4F547E7-F2D1-BF45-B9C9-7A70480D1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7433" y="5400117"/>
                <a:ext cx="6658750" cy="805185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C95A1D-51F9-E246-AAED-4B1FBF159CCF}"/>
                  </a:ext>
                </a:extLst>
              </p:cNvPr>
              <p:cNvGrpSpPr/>
              <p:nvPr/>
            </p:nvGrpSpPr>
            <p:grpSpPr>
              <a:xfrm>
                <a:off x="8803267" y="5365426"/>
                <a:ext cx="3083933" cy="716906"/>
                <a:chOff x="8803267" y="5365426"/>
                <a:chExt cx="3083933" cy="71690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58C0995-5D3F-E545-BDE2-2F621CEA2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6259"/>
                <a:stretch/>
              </p:blipFill>
              <p:spPr>
                <a:xfrm>
                  <a:off x="8803267" y="5365426"/>
                  <a:ext cx="1418355" cy="716906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D334DA9-A283-B24A-9B08-247FF9307A17}"/>
                    </a:ext>
                  </a:extLst>
                </p:cNvPr>
                <p:cNvSpPr/>
                <p:nvPr/>
              </p:nvSpPr>
              <p:spPr>
                <a:xfrm>
                  <a:off x="10221622" y="5365426"/>
                  <a:ext cx="1665578" cy="7169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2E2654-7978-4047-8765-EE687298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7487" y="6099256"/>
              <a:ext cx="1501063" cy="66046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FBBFF-43C3-0E48-8A7F-C5CF3FDB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8329" y="6120654"/>
            <a:ext cx="1458686" cy="5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7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C788-5D24-6342-9BAE-2DB6A804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36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With parameter estimation we’ve talked about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Hand tune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Simple grid search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Optimisation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5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367-C9DB-5F42-895C-154E944E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7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Reduce the parameter space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with ecological criteria</a:t>
            </a: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AF21-17C4-2B43-8AC2-010782A4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392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Predictions need to be within specific range of biomass values (e.g. 20%)</a:t>
            </a:r>
          </a:p>
          <a:p>
            <a:r>
              <a:rPr lang="en-US" dirty="0"/>
              <a:t>No declines/extinctions in biomass without fishing</a:t>
            </a:r>
          </a:p>
          <a:p>
            <a:r>
              <a:rPr lang="en-US" dirty="0"/>
              <a:t>Negative size spectrum slope</a:t>
            </a:r>
          </a:p>
          <a:p>
            <a:r>
              <a:rPr lang="en-US" dirty="0"/>
              <a:t>Growth rates within specified range</a:t>
            </a:r>
          </a:p>
          <a:p>
            <a:r>
              <a:rPr lang="en-US" u="sng" dirty="0"/>
              <a:t>REJECT</a:t>
            </a:r>
            <a:r>
              <a:rPr lang="en-US" dirty="0"/>
              <a:t> parameter estimates if criteria not fulfilled</a:t>
            </a:r>
          </a:p>
          <a:p>
            <a:r>
              <a:rPr lang="en-US" dirty="0"/>
              <a:t>Find best estimates and rerun </a:t>
            </a:r>
            <a:r>
              <a:rPr lang="en-US" dirty="0" err="1"/>
              <a:t>optimisation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6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232A-7AA4-1845-9EE3-D97985B1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8 – Consider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7D21-40E8-F64E-912D-E2BA8068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types of uncertainty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25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Process uncertainty (e.g. recruitment variability, natural mortality variability, birth-death processes).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Observation uncertainty (e.g. CVs for abundance estimates).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Model uncertainty (is the model we chose correct; how many alternative models fit the data adequately?)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Estimation uncertainty – given a model and some data, how well do the data determine the parameters (and predictions) of the model.</a:t>
            </a:r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endParaRPr lang="en-US" altLang="en-US" sz="2200" dirty="0"/>
          </a:p>
          <a:p>
            <a:pPr lvl="1">
              <a:lnSpc>
                <a:spcPct val="80000"/>
              </a:lnSpc>
              <a:buClr>
                <a:schemeClr val="accent2">
                  <a:lumMod val="40000"/>
                  <a:lumOff val="60000"/>
                </a:schemeClr>
              </a:buClr>
            </a:pPr>
            <a:r>
              <a:rPr lang="en-US" altLang="en-US" sz="2200" dirty="0"/>
              <a:t>Implementation uncertainty – given a management decision, can it be enforced?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80" y="769751"/>
            <a:ext cx="6088249" cy="60882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1348280"/>
            <a:ext cx="27397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Multispecies Size Spectrum</a:t>
            </a:r>
          </a:p>
          <a:p>
            <a:endParaRPr lang="en-US" dirty="0"/>
          </a:p>
          <a:p>
            <a:r>
              <a:rPr lang="en-US" dirty="0"/>
              <a:t>3 sub-models calibrated </a:t>
            </a:r>
          </a:p>
          <a:p>
            <a:r>
              <a:rPr lang="en-US" dirty="0"/>
              <a:t>to time-averaged data</a:t>
            </a:r>
          </a:p>
          <a:p>
            <a:r>
              <a:rPr lang="en-US" dirty="0"/>
              <a:t>and cross validated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Full feedback</a:t>
            </a:r>
          </a:p>
          <a:p>
            <a:r>
              <a:rPr lang="en-US" dirty="0">
                <a:solidFill>
                  <a:schemeClr val="accent2"/>
                </a:solidFill>
              </a:rPr>
              <a:t>2. Fixed growth</a:t>
            </a:r>
          </a:p>
          <a:p>
            <a:r>
              <a:rPr lang="en-US" dirty="0">
                <a:solidFill>
                  <a:srgbClr val="FF0000"/>
                </a:solidFill>
              </a:rPr>
              <a:t>3. Single species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438" y="1702896"/>
            <a:ext cx="1939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Context: exploring Marine Strategy Framework Directive indicators &amp; targets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626" y="-42862"/>
            <a:ext cx="10413999" cy="1143000"/>
          </a:xfrm>
        </p:spPr>
        <p:txBody>
          <a:bodyPr>
            <a:normAutofit/>
          </a:bodyPr>
          <a:lstStyle/>
          <a:p>
            <a:r>
              <a:rPr lang="en-US" b="1" dirty="0"/>
              <a:t>Model uncertainty</a:t>
            </a:r>
          </a:p>
        </p:txBody>
      </p:sp>
    </p:spTree>
    <p:extLst>
      <p:ext uri="{BB962C8B-B14F-4D97-AF65-F5344CB8AC3E}">
        <p14:creationId xmlns:p14="http://schemas.microsoft.com/office/powerpoint/2010/main" val="223164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781" b="1"/>
          <a:stretch/>
        </p:blipFill>
        <p:spPr>
          <a:xfrm>
            <a:off x="798420" y="1638006"/>
            <a:ext cx="11105815" cy="4244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238" y="534698"/>
            <a:ext cx="8850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Greater differences revealed under future scenarios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8117" y="4732715"/>
            <a:ext cx="1791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Full feedback</a:t>
            </a:r>
          </a:p>
          <a:p>
            <a:r>
              <a:rPr lang="en-US" dirty="0">
                <a:solidFill>
                  <a:schemeClr val="accent2"/>
                </a:solidFill>
              </a:rPr>
              <a:t>2. Fixed growth</a:t>
            </a:r>
          </a:p>
          <a:p>
            <a:r>
              <a:rPr lang="en-US" dirty="0">
                <a:solidFill>
                  <a:srgbClr val="FF0000"/>
                </a:solidFill>
              </a:rPr>
              <a:t>3. Single-species</a:t>
            </a:r>
          </a:p>
        </p:txBody>
      </p:sp>
    </p:spTree>
    <p:extLst>
      <p:ext uri="{BB962C8B-B14F-4D97-AF65-F5344CB8AC3E}">
        <p14:creationId xmlns:p14="http://schemas.microsoft.com/office/powerpoint/2010/main" val="250296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977C-9D52-1F4C-A02A-F3C23AD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Care in thinking about your original questions and expectations</a:t>
            </a:r>
          </a:p>
          <a:p>
            <a:r>
              <a:rPr lang="en-US" dirty="0"/>
              <a:t>Numerical errors</a:t>
            </a:r>
          </a:p>
          <a:p>
            <a:r>
              <a:rPr lang="en-US" dirty="0"/>
              <a:t>Recruitment ?</a:t>
            </a:r>
          </a:p>
          <a:p>
            <a:r>
              <a:rPr lang="en-US" dirty="0"/>
              <a:t>Feedbacks</a:t>
            </a:r>
          </a:p>
          <a:p>
            <a:r>
              <a:rPr lang="en-US" dirty="0"/>
              <a:t>Phase space</a:t>
            </a:r>
          </a:p>
          <a:p>
            <a:r>
              <a:rPr lang="en-US" dirty="0"/>
              <a:t>Consider multiple models/</a:t>
            </a:r>
            <a:r>
              <a:rPr lang="en-US" dirty="0" err="1"/>
              <a:t>parameterisations</a:t>
            </a:r>
            <a:r>
              <a:rPr lang="en-US" dirty="0"/>
              <a:t>, comparisons and tests</a:t>
            </a:r>
          </a:p>
          <a:p>
            <a:r>
              <a:rPr lang="en-US" dirty="0"/>
              <a:t>Time series fitting?</a:t>
            </a:r>
          </a:p>
          <a:p>
            <a:r>
              <a:rPr lang="en-US" dirty="0"/>
              <a:t>Skill evaluation with time series (predictive skill, forecasting)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24A092-DD3C-404F-B56E-287811C00C32}"/>
              </a:ext>
            </a:extLst>
          </p:cNvPr>
          <p:cNvSpPr txBox="1">
            <a:spLocks/>
          </p:cNvSpPr>
          <p:nvPr/>
        </p:nvSpPr>
        <p:spPr>
          <a:xfrm>
            <a:off x="843987" y="239732"/>
            <a:ext cx="11348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9 – Walk before running with dynamics</a:t>
            </a:r>
          </a:p>
        </p:txBody>
      </p:sp>
    </p:spTree>
    <p:extLst>
      <p:ext uri="{BB962C8B-B14F-4D97-AF65-F5344CB8AC3E}">
        <p14:creationId xmlns:p14="http://schemas.microsoft.com/office/powerpoint/2010/main" val="255450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EBDE-7164-3646-9BD1-1BA6AF69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 2 Exploring changes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9BF-643C-C145-93A8-69370661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Aims: </a:t>
            </a:r>
          </a:p>
          <a:p>
            <a:pPr marL="0" indent="0">
              <a:buNone/>
            </a:pPr>
            <a:r>
              <a:rPr lang="en-US" dirty="0"/>
              <a:t>1) Main steps involved in forcing a size spectrum model</a:t>
            </a:r>
          </a:p>
          <a:p>
            <a:pPr marL="0" indent="0">
              <a:buNone/>
            </a:pPr>
            <a:r>
              <a:rPr lang="en-US" dirty="0"/>
              <a:t>2) Visually compare some of the model predictions with time-series data </a:t>
            </a:r>
          </a:p>
          <a:p>
            <a:pPr marL="0" indent="0">
              <a:buNone/>
            </a:pPr>
            <a:r>
              <a:rPr lang="en-US" dirty="0"/>
              <a:t>3) Explore how post-hoc parameter changes can affect apparent model skill through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0C79-C84E-0E45-892B-E770B0F2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10  Don’t be afraid to change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9771-0964-6243-869A-66389787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doesn’t capture your assumptions/data?</a:t>
            </a:r>
          </a:p>
          <a:p>
            <a:pPr marL="457200" lvl="1" indent="0">
              <a:buNone/>
            </a:pPr>
            <a:r>
              <a:rPr lang="en-US" sz="3000" dirty="0"/>
              <a:t> </a:t>
            </a:r>
            <a:r>
              <a:rPr lang="en-US" sz="3000" b="1" dirty="0"/>
              <a:t>– change the model!</a:t>
            </a:r>
          </a:p>
          <a:p>
            <a:pPr marL="457200" lvl="1" indent="0">
              <a:buNone/>
            </a:pPr>
            <a:endParaRPr lang="en-US" sz="3000" b="1" dirty="0"/>
          </a:p>
          <a:p>
            <a:r>
              <a:rPr lang="en-US" dirty="0"/>
              <a:t>Iterative approach</a:t>
            </a:r>
          </a:p>
          <a:p>
            <a:r>
              <a:rPr lang="en-US" dirty="0"/>
              <a:t>Be creative in asking questions</a:t>
            </a:r>
          </a:p>
          <a:p>
            <a:r>
              <a:rPr lang="en-US" dirty="0"/>
              <a:t>Consider limitations</a:t>
            </a:r>
          </a:p>
          <a:p>
            <a:r>
              <a:rPr lang="en-US" dirty="0"/>
              <a:t>Compare with other modelling frameworks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19697F-5F00-F444-B705-BDFD8A2A26FE}"/>
              </a:ext>
            </a:extLst>
          </p:cNvPr>
          <p:cNvSpPr txBox="1">
            <a:spLocks/>
          </p:cNvSpPr>
          <p:nvPr/>
        </p:nvSpPr>
        <p:spPr>
          <a:xfrm>
            <a:off x="1857375" y="5617358"/>
            <a:ext cx="8815387" cy="111921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observation                  				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D2D6E3-E737-7E44-8C1F-B4F6603D5201}"/>
              </a:ext>
            </a:extLst>
          </p:cNvPr>
          <p:cNvCxnSpPr>
            <a:cxnSpLocks/>
          </p:cNvCxnSpPr>
          <p:nvPr/>
        </p:nvCxnSpPr>
        <p:spPr>
          <a:xfrm flipH="1">
            <a:off x="4654949" y="6027249"/>
            <a:ext cx="26188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FAF926-7230-B94C-87C5-5659D44F1344}"/>
              </a:ext>
            </a:extLst>
          </p:cNvPr>
          <p:cNvCxnSpPr>
            <a:cxnSpLocks/>
          </p:cNvCxnSpPr>
          <p:nvPr/>
        </p:nvCxnSpPr>
        <p:spPr>
          <a:xfrm>
            <a:off x="4654949" y="6237400"/>
            <a:ext cx="26188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4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6EBE-02BB-5C4D-82AB-0AFCF4B41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094"/>
            <a:ext cx="10515600" cy="4351338"/>
          </a:xfrm>
        </p:spPr>
        <p:txBody>
          <a:bodyPr/>
          <a:lstStyle/>
          <a:p>
            <a:r>
              <a:rPr lang="en-US" dirty="0"/>
              <a:t>Extensions include climate change applications:</a:t>
            </a:r>
          </a:p>
          <a:p>
            <a:r>
              <a:rPr lang="en-US" dirty="0"/>
              <a:t>Temperature effects</a:t>
            </a:r>
          </a:p>
          <a:p>
            <a:r>
              <a:rPr lang="en-US" dirty="0"/>
              <a:t>Plankton and resource dynamics</a:t>
            </a:r>
          </a:p>
          <a:p>
            <a:r>
              <a:rPr lang="en-US" dirty="0"/>
              <a:t>Benthic and detrital dynamics</a:t>
            </a:r>
          </a:p>
          <a:p>
            <a:r>
              <a:rPr lang="en-US" dirty="0"/>
              <a:t>Fleet dynamics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BC1B9-9C89-E748-A89F-08F42CFBC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to implement other time-varying inputs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11EDF-BE64-254D-8813-8F2BF537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72" y="4591767"/>
            <a:ext cx="4945123" cy="15851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373605-AA6A-D847-A888-5DB22A3D44B4}"/>
              </a:ext>
            </a:extLst>
          </p:cNvPr>
          <p:cNvGrpSpPr/>
          <p:nvPr/>
        </p:nvGrpSpPr>
        <p:grpSpPr>
          <a:xfrm>
            <a:off x="4779716" y="3565001"/>
            <a:ext cx="7130634" cy="2372439"/>
            <a:chOff x="277163" y="1000677"/>
            <a:chExt cx="8479039" cy="28996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925A50-67AB-3848-B494-4EBC52B90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05"/>
            <a:stretch/>
          </p:blipFill>
          <p:spPr bwMode="auto">
            <a:xfrm>
              <a:off x="1729876" y="1580984"/>
              <a:ext cx="3620878" cy="1455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8A27A05C-A210-0045-ACDF-10B41DC1D4E1}"/>
                </a:ext>
              </a:extLst>
            </p:cNvPr>
            <p:cNvSpPr/>
            <p:nvPr/>
          </p:nvSpPr>
          <p:spPr>
            <a:xfrm>
              <a:off x="3430888" y="3140178"/>
              <a:ext cx="717518" cy="48929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E89959D-39A7-3643-BBF0-A2EA49760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163" y="2049763"/>
              <a:ext cx="1433669" cy="276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6" tIns="34289" rIns="68576" bIns="34289">
              <a:spAutoFit/>
            </a:bodyPr>
            <a:lstStyle>
              <a:lvl1pPr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cs typeface="ＭＳ Ｐゴシック" charset="0"/>
                  <a:sym typeface="Helvetica Light" charset="0"/>
                </a:defRPr>
              </a:lvl1pPr>
              <a:lvl2pPr marL="742950" indent="-28575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2pPr>
              <a:lvl3pPr marL="11430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3pPr>
              <a:lvl4pPr marL="16002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4pPr>
              <a:lvl5pPr marL="2057400" indent="-228600" eaLnBrk="0"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Helvetica Light" charset="0"/>
                  <a:ea typeface="ＭＳ Ｐゴシック" charset="0"/>
                  <a:sym typeface="Helvetica Light" charset="0"/>
                </a:defRPr>
              </a:lvl9pPr>
            </a:lstStyle>
            <a:p>
              <a:pPr eaLnBrk="1"/>
              <a:r>
                <a:rPr lang="en-US" sz="1350" b="1" dirty="0">
                  <a:latin typeface="Arial"/>
                  <a:cs typeface="Arial"/>
                </a:rPr>
                <a:t>Individual-level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2E7C19-3899-3649-9059-88B6BC6B1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15"/>
            <a:stretch/>
          </p:blipFill>
          <p:spPr>
            <a:xfrm>
              <a:off x="5908128" y="1251378"/>
              <a:ext cx="857250" cy="121520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AD9D5C-4F54-A049-A497-FEA6CDB079E3}"/>
                </a:ext>
              </a:extLst>
            </p:cNvPr>
            <p:cNvSpPr txBox="1"/>
            <p:nvPr/>
          </p:nvSpPr>
          <p:spPr>
            <a:xfrm>
              <a:off x="5908128" y="1000677"/>
              <a:ext cx="159363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Temperature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2A6E5C24-66BC-2847-ACB7-E01ACC5C2560}"/>
                </a:ext>
              </a:extLst>
            </p:cNvPr>
            <p:cNvCxnSpPr/>
            <p:nvPr/>
          </p:nvCxnSpPr>
          <p:spPr>
            <a:xfrm rot="10800000" flipV="1">
              <a:off x="2780005" y="1385770"/>
              <a:ext cx="2987117" cy="567902"/>
            </a:xfrm>
            <a:prstGeom prst="curvedConnector3">
              <a:avLst>
                <a:gd name="adj1" fmla="val 102179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6D7A7462-97DF-904D-9834-BCFA3EA9078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45790" y="1473417"/>
              <a:ext cx="2399361" cy="559690"/>
            </a:xfrm>
            <a:prstGeom prst="curvedConnector3">
              <a:avLst>
                <a:gd name="adj1" fmla="val 101968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9E041B-DFCE-A94F-A202-E1DF2A41D9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57008" y="1557037"/>
              <a:ext cx="1210113" cy="468445"/>
            </a:xfrm>
            <a:prstGeom prst="curvedConnector3">
              <a:avLst>
                <a:gd name="adj1" fmla="val 102256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241BEF82-D2F2-D240-9E8E-D6F6EE67F2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78978" y="1671336"/>
              <a:ext cx="1402443" cy="6228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A811DC3-06E6-DC46-A6C3-FE542559387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4793378" y="1858979"/>
              <a:ext cx="1114751" cy="85352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1CBADC-1573-9E45-9F8A-558C550A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5168" y="2435777"/>
              <a:ext cx="1455092" cy="145509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CCDFE9-0052-8444-AD08-5CD79EEE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625" y="2583990"/>
              <a:ext cx="1434577" cy="13163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DF3A35-8588-4B41-BF9F-35F2E1319647}"/>
                </a:ext>
              </a:extLst>
            </p:cNvPr>
            <p:cNvSpPr txBox="1"/>
            <p:nvPr/>
          </p:nvSpPr>
          <p:spPr>
            <a:xfrm>
              <a:off x="6941558" y="3140178"/>
              <a:ext cx="549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109B11A-C94B-EC44-80FE-D86C8390B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26" y="6345378"/>
            <a:ext cx="4104190" cy="4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0EEC2-06E2-454A-AB72-431B157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47" y="1325563"/>
            <a:ext cx="7534637" cy="50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120CF4-D42E-4647-A4F1-3C3F02FF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63659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3349-FA14-DE41-9247-6529166C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95879-9479-4944-B8A6-E38829315718}"/>
              </a:ext>
            </a:extLst>
          </p:cNvPr>
          <p:cNvSpPr txBox="1"/>
          <p:nvPr/>
        </p:nvSpPr>
        <p:spPr>
          <a:xfrm>
            <a:off x="4898021" y="365125"/>
            <a:ext cx="2650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Tip</a:t>
            </a:r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 #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0B898-41AC-6D4B-90E7-BDFA807A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21" y="1134566"/>
            <a:ext cx="4920204" cy="4920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59F91-7C1D-3E46-B8C1-2D3BF450D2C2}"/>
              </a:ext>
            </a:extLst>
          </p:cNvPr>
          <p:cNvSpPr txBox="1"/>
          <p:nvPr/>
        </p:nvSpPr>
        <p:spPr>
          <a:xfrm>
            <a:off x="2801074" y="6169709"/>
            <a:ext cx="887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Join: </a:t>
            </a:r>
            <a:r>
              <a:rPr lang="en-AU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https://groups.google.com/forum/#!forum/size-spectrum-models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274-D4FB-AB4F-BCB3-3FBDFD5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08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2 Draw the model and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2055-C8F5-6449-8642-184E8ACD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00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questions</a:t>
            </a:r>
            <a:r>
              <a:rPr lang="en-US" dirty="0"/>
              <a:t> and </a:t>
            </a:r>
            <a:r>
              <a:rPr lang="en-US" b="1" dirty="0"/>
              <a:t>goals</a:t>
            </a:r>
            <a:r>
              <a:rPr lang="en-US" dirty="0"/>
              <a:t> of the model </a:t>
            </a:r>
          </a:p>
          <a:p>
            <a:r>
              <a:rPr lang="en-US" dirty="0"/>
              <a:t>Why is this modelling approach appropriate?</a:t>
            </a:r>
          </a:p>
          <a:p>
            <a:r>
              <a:rPr lang="en-US" dirty="0"/>
              <a:t>Are particular species needed or full ecosystem?</a:t>
            </a:r>
          </a:p>
          <a:p>
            <a:r>
              <a:rPr lang="en-US" dirty="0"/>
              <a:t>Decide on spatial scale and units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673D-FC75-8341-A21B-3B13F773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6493"/>
            <a:ext cx="4040340" cy="2232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739BA-7737-CA4B-A970-C4A4F5978796}"/>
              </a:ext>
            </a:extLst>
          </p:cNvPr>
          <p:cNvSpPr txBox="1"/>
          <p:nvPr/>
        </p:nvSpPr>
        <p:spPr>
          <a:xfrm>
            <a:off x="838199" y="6492875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Woodworth-</a:t>
            </a:r>
            <a:r>
              <a:rPr lang="en-US" sz="1400" dirty="0" err="1"/>
              <a:t>Jefcoats</a:t>
            </a:r>
            <a:r>
              <a:rPr lang="en-US" sz="1400" dirty="0"/>
              <a:t>, Blanchard &amp; </a:t>
            </a:r>
            <a:r>
              <a:rPr lang="en-US" sz="1400" dirty="0" err="1"/>
              <a:t>Drazen</a:t>
            </a:r>
            <a:r>
              <a:rPr lang="en-US" sz="1400" dirty="0"/>
              <a:t>. 2019 Frontiers in Marine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F495C-CBA1-4045-9FB4-CBE2A7A5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63" y="2894520"/>
            <a:ext cx="4138433" cy="360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9B683-4F8E-6B47-AFF2-1BAE83070FD9}"/>
              </a:ext>
            </a:extLst>
          </p:cNvPr>
          <p:cNvSpPr txBox="1"/>
          <p:nvPr/>
        </p:nvSpPr>
        <p:spPr>
          <a:xfrm>
            <a:off x="7512451" y="6492874"/>
            <a:ext cx="8109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Reum</a:t>
            </a:r>
            <a:r>
              <a:rPr lang="en-US" sz="1400" dirty="0"/>
              <a:t> et al 2019 Oikos</a:t>
            </a:r>
          </a:p>
        </p:txBody>
      </p:sp>
    </p:spTree>
    <p:extLst>
      <p:ext uri="{BB962C8B-B14F-4D97-AF65-F5344CB8AC3E}">
        <p14:creationId xmlns:p14="http://schemas.microsoft.com/office/powerpoint/2010/main" val="14610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4116-368A-184E-8D3A-D47DC165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194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3 Define your expectations and criteria for what a ‘good’ model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5D82-F52D-DA44-BD63-12AFC3F6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613"/>
            <a:ext cx="10515600" cy="4351338"/>
          </a:xfrm>
        </p:spPr>
        <p:txBody>
          <a:bodyPr/>
          <a:lstStyle/>
          <a:p>
            <a:r>
              <a:rPr lang="en-US" dirty="0"/>
              <a:t>What would you like the to successfully predict?</a:t>
            </a:r>
          </a:p>
          <a:p>
            <a:r>
              <a:rPr lang="en-US" dirty="0"/>
              <a:t>How will you measure if the model is good enough?</a:t>
            </a:r>
          </a:p>
          <a:p>
            <a:r>
              <a:rPr lang="en-US" dirty="0"/>
              <a:t>Are there some criteria you have in mind?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47F7AC-2018-2143-A992-CCB6D0E500B0}"/>
              </a:ext>
            </a:extLst>
          </p:cNvPr>
          <p:cNvSpPr txBox="1"/>
          <p:nvPr/>
        </p:nvSpPr>
        <p:spPr>
          <a:xfrm>
            <a:off x="1149025" y="150141"/>
            <a:ext cx="134266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Assessing when your model is good enough depends on your expectations</a:t>
            </a:r>
          </a:p>
          <a:p>
            <a:endParaRPr 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F9516-6A4F-914F-8A8D-AA624689428D}"/>
              </a:ext>
            </a:extLst>
          </p:cNvPr>
          <p:cNvSpPr txBox="1"/>
          <p:nvPr/>
        </p:nvSpPr>
        <p:spPr>
          <a:xfrm>
            <a:off x="338793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Time-averaged states?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51315-01BA-504E-B60F-E0E57036CFAC}"/>
              </a:ext>
            </a:extLst>
          </p:cNvPr>
          <p:cNvSpPr txBox="1"/>
          <p:nvPr/>
        </p:nvSpPr>
        <p:spPr>
          <a:xfrm>
            <a:off x="3986512" y="69983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E9CE0-D9F7-734A-881A-3C40F3400668}"/>
              </a:ext>
            </a:extLst>
          </p:cNvPr>
          <p:cNvSpPr txBox="1"/>
          <p:nvPr/>
        </p:nvSpPr>
        <p:spPr>
          <a:xfrm>
            <a:off x="7549104" y="642583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Regime shifts?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6E705-1ECF-9049-B12E-B095495D1E07}"/>
              </a:ext>
            </a:extLst>
          </p:cNvPr>
          <p:cNvSpPr txBox="1"/>
          <p:nvPr/>
        </p:nvSpPr>
        <p:spPr>
          <a:xfrm>
            <a:off x="125096" y="3439775"/>
            <a:ext cx="40248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Analysis of steady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Analytical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Simulation-based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Pattern oriented or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optimisation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Fixed inputs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Time averaged data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7B063-E17D-CD40-BFB0-A819D6A20D17}"/>
              </a:ext>
            </a:extLst>
          </p:cNvPr>
          <p:cNvSpPr txBox="1"/>
          <p:nvPr/>
        </p:nvSpPr>
        <p:spPr>
          <a:xfrm>
            <a:off x="3986512" y="3423121"/>
            <a:ext cx="34936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 examining departures from steady state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Time varying input parameters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526A7-E360-E14A-A967-938A5725A6AE}"/>
              </a:ext>
            </a:extLst>
          </p:cNvPr>
          <p:cNvSpPr txBox="1"/>
          <p:nvPr/>
        </p:nvSpPr>
        <p:spPr>
          <a:xfrm>
            <a:off x="7862341" y="3423121"/>
            <a:ext cx="43168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Time series forcing (or 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Stability analyses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Simulation-based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 drivers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+ Alternative conditions inputs and outputs (time/space)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 Time/space/state varying observations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e.g.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Species size spectra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Biomass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Growth rates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D8D56-ED75-B747-978A-A203542F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1"/>
          <a:stretch/>
        </p:blipFill>
        <p:spPr>
          <a:xfrm>
            <a:off x="497541" y="1274378"/>
            <a:ext cx="2222806" cy="19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80686-C18C-494F-8994-A57447ED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706" y="1274378"/>
            <a:ext cx="2997200" cy="160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C920F-7D6D-8A45-9FC4-D58AEA55B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5" t="26562" r="12638" b="18841"/>
          <a:stretch/>
        </p:blipFill>
        <p:spPr>
          <a:xfrm>
            <a:off x="7763478" y="1126081"/>
            <a:ext cx="3490931" cy="19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D593-C58D-5442-8542-F1580BF9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#4 Match model parameters and outputs to potential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DC1A-2C6F-524C-ACF4-2085583F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03213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Literature and/or datasets</a:t>
            </a:r>
          </a:p>
          <a:p>
            <a:r>
              <a:rPr lang="en-US" dirty="0"/>
              <a:t>Range of parameter values</a:t>
            </a:r>
          </a:p>
          <a:p>
            <a:r>
              <a:rPr lang="en-US" dirty="0"/>
              <a:t>Independence of data for: </a:t>
            </a:r>
            <a:r>
              <a:rPr lang="en-US" dirty="0" err="1"/>
              <a:t>parameterisation</a:t>
            </a:r>
            <a:r>
              <a:rPr lang="en-US" dirty="0"/>
              <a:t>, calibration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8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4AA8-AB08-D742-8BDF-63F13BA3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5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Scrutinise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assumptions for your application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978434-897B-E04B-A8B9-4754842933B1}"/>
              </a:ext>
            </a:extLst>
          </p:cNvPr>
          <p:cNvCxnSpPr/>
          <p:nvPr/>
        </p:nvCxnSpPr>
        <p:spPr>
          <a:xfrm>
            <a:off x="2000250" y="2143125"/>
            <a:ext cx="0" cy="4157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9F859B-4058-C448-8D13-3E0C28409137}"/>
              </a:ext>
            </a:extLst>
          </p:cNvPr>
          <p:cNvCxnSpPr>
            <a:cxnSpLocks/>
          </p:cNvCxnSpPr>
          <p:nvPr/>
        </p:nvCxnSpPr>
        <p:spPr>
          <a:xfrm flipH="1">
            <a:off x="2000250" y="6300788"/>
            <a:ext cx="7448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8B6DE749-EA4C-2542-9EF0-A6140330B76C}"/>
              </a:ext>
            </a:extLst>
          </p:cNvPr>
          <p:cNvSpPr/>
          <p:nvPr/>
        </p:nvSpPr>
        <p:spPr>
          <a:xfrm>
            <a:off x="4171951" y="2776475"/>
            <a:ext cx="4857732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B031F64-3DDB-FD44-B501-73447E247775}"/>
              </a:ext>
            </a:extLst>
          </p:cNvPr>
          <p:cNvSpPr/>
          <p:nvPr/>
        </p:nvSpPr>
        <p:spPr>
          <a:xfrm>
            <a:off x="2466971" y="2769331"/>
            <a:ext cx="4233859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D0CAD1E-F5FA-BC41-911A-50147B9F64F0}"/>
              </a:ext>
            </a:extLst>
          </p:cNvPr>
          <p:cNvSpPr/>
          <p:nvPr/>
        </p:nvSpPr>
        <p:spPr>
          <a:xfrm>
            <a:off x="2000249" y="2762187"/>
            <a:ext cx="4857748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49B0998-6A5A-D94A-BE36-3CA177B7CAF7}"/>
              </a:ext>
            </a:extLst>
          </p:cNvPr>
          <p:cNvSpPr/>
          <p:nvPr/>
        </p:nvSpPr>
        <p:spPr>
          <a:xfrm>
            <a:off x="2000249" y="2747900"/>
            <a:ext cx="4857748" cy="3538601"/>
          </a:xfrm>
          <a:custGeom>
            <a:avLst/>
            <a:gdLst>
              <a:gd name="connsiteX0" fmla="*/ 0 w 6215062"/>
              <a:gd name="connsiteY0" fmla="*/ 3510026 h 3538601"/>
              <a:gd name="connsiteX1" fmla="*/ 1071562 w 6215062"/>
              <a:gd name="connsiteY1" fmla="*/ 2809939 h 3538601"/>
              <a:gd name="connsiteX2" fmla="*/ 2071687 w 6215062"/>
              <a:gd name="connsiteY2" fmla="*/ 895414 h 3538601"/>
              <a:gd name="connsiteX3" fmla="*/ 2728912 w 6215062"/>
              <a:gd name="connsiteY3" fmla="*/ 38164 h 3538601"/>
              <a:gd name="connsiteX4" fmla="*/ 3328987 w 6215062"/>
              <a:gd name="connsiteY4" fmla="*/ 438214 h 3538601"/>
              <a:gd name="connsiteX5" fmla="*/ 4686300 w 6215062"/>
              <a:gd name="connsiteY5" fmla="*/ 2924239 h 3538601"/>
              <a:gd name="connsiteX6" fmla="*/ 6215062 w 6215062"/>
              <a:gd name="connsiteY6" fmla="*/ 3538601 h 353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5062" h="3538601">
                <a:moveTo>
                  <a:pt x="0" y="3510026"/>
                </a:moveTo>
                <a:cubicBezTo>
                  <a:pt x="363140" y="3377867"/>
                  <a:pt x="726281" y="3245708"/>
                  <a:pt x="1071562" y="2809939"/>
                </a:cubicBezTo>
                <a:cubicBezTo>
                  <a:pt x="1416843" y="2374170"/>
                  <a:pt x="1795462" y="1357376"/>
                  <a:pt x="2071687" y="895414"/>
                </a:cubicBezTo>
                <a:cubicBezTo>
                  <a:pt x="2347912" y="433451"/>
                  <a:pt x="2519362" y="114364"/>
                  <a:pt x="2728912" y="38164"/>
                </a:cubicBezTo>
                <a:cubicBezTo>
                  <a:pt x="2938462" y="-38036"/>
                  <a:pt x="3002756" y="-42798"/>
                  <a:pt x="3328987" y="438214"/>
                </a:cubicBezTo>
                <a:cubicBezTo>
                  <a:pt x="3655218" y="919226"/>
                  <a:pt x="4205288" y="2407508"/>
                  <a:pt x="4686300" y="2924239"/>
                </a:cubicBezTo>
                <a:cubicBezTo>
                  <a:pt x="5167312" y="3440970"/>
                  <a:pt x="5691187" y="3489785"/>
                  <a:pt x="6215062" y="35386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F60-9E8A-7B42-B1C9-B2DFBE4E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Tip # 6 Calibration: start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CD13-438E-BC4E-BFD0-0A1C2C33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which parameters to estimate (not all at once)</a:t>
            </a:r>
          </a:p>
          <a:p>
            <a:r>
              <a:rPr lang="en-US" dirty="0"/>
              <a:t>I usually try identify the uncertain parameters but also they need to be linked to model goal.</a:t>
            </a:r>
          </a:p>
          <a:p>
            <a:r>
              <a:rPr lang="en-US" dirty="0"/>
              <a:t>‘Tuning’ may be enough (Gustav’s example)</a:t>
            </a:r>
          </a:p>
          <a:p>
            <a:r>
              <a:rPr lang="en-US" dirty="0"/>
              <a:t> Parameter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4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B5F3-8CB6-3245-8724-EB00EA55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Toy Example #1 Simple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1ACC-4FAF-1646-BDA7-D536F620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Aims:</a:t>
            </a:r>
          </a:p>
          <a:p>
            <a:r>
              <a:rPr lang="en-US" dirty="0"/>
              <a:t>Explore fitting a community size spectrum model to observed size spectrum</a:t>
            </a:r>
          </a:p>
          <a:p>
            <a:r>
              <a:rPr lang="en-US" dirty="0"/>
              <a:t>Two parameters to vary: fishing mortality rate and background carrying capacity kappa)</a:t>
            </a:r>
          </a:p>
          <a:p>
            <a:r>
              <a:rPr lang="en-US" dirty="0"/>
              <a:t>Open “toyexample1.Rmd”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947</Words>
  <Application>Microsoft Macintosh PowerPoint</Application>
  <PresentationFormat>Widescreen</PresentationFormat>
  <Paragraphs>191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 hitchhiker’s guide to confronting multispecies size spectrum models with data   (10 Tips)</vt:lpstr>
      <vt:lpstr>PowerPoint Presentation</vt:lpstr>
      <vt:lpstr>Tip # 2 Draw the model and the components</vt:lpstr>
      <vt:lpstr>Tip # 3 Define your expectations and criteria for what a ‘good’ model is?</vt:lpstr>
      <vt:lpstr>PowerPoint Presentation</vt:lpstr>
      <vt:lpstr>Tip #4 Match model parameters and outputs to potential data</vt:lpstr>
      <vt:lpstr>Tip # 5 Scrutinise assumptions for your application</vt:lpstr>
      <vt:lpstr>Tip # 6 Calibration: start simple</vt:lpstr>
      <vt:lpstr>Toy Example #1 Simple parameter estimation</vt:lpstr>
      <vt:lpstr>         With parameter estimation we’ve talked about    Hand tune   Simple grid search   Optimisation    </vt:lpstr>
      <vt:lpstr>Tip # 7 Reduce the parameter space with ecological criteria  </vt:lpstr>
      <vt:lpstr>Tip # 8 – Consider uncertainty</vt:lpstr>
      <vt:lpstr>Model uncertainty</vt:lpstr>
      <vt:lpstr>PowerPoint Presentation</vt:lpstr>
      <vt:lpstr>PowerPoint Presentation</vt:lpstr>
      <vt:lpstr>Toy Example # 2 Exploring changes through time</vt:lpstr>
      <vt:lpstr>Tip # 10  Don’t be afraid to change things</vt:lpstr>
      <vt:lpstr>How to implement other time-varying inputs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hitch-hikers guide to confronting multispecies size spectrum models with data</dc:title>
  <dc:creator>Julia Blanchard</dc:creator>
  <cp:lastModifiedBy>Julia Blanchard</cp:lastModifiedBy>
  <cp:revision>74</cp:revision>
  <dcterms:created xsi:type="dcterms:W3CDTF">2019-08-28T19:38:22Z</dcterms:created>
  <dcterms:modified xsi:type="dcterms:W3CDTF">2019-09-08T21:29:51Z</dcterms:modified>
</cp:coreProperties>
</file>